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  <p:sldId id="258" r:id="rId3"/>
    <p:sldId id="259" r:id="rId4"/>
    <p:sldId id="260" r:id="rId5"/>
    <p:sldId id="261" r:id="rId6"/>
  </p:sldIdLst>
  <p:sldSz cx="9144000" cy="51435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" Target="slides/slide2.xml"/>
  <Relationship Id="rId3" Type="http://schemas.openxmlformats.org/officeDocument/2006/relationships/slide" Target="slides/slide3.xml"/>
  <Relationship Id="rId4" Type="http://schemas.openxmlformats.org/officeDocument/2006/relationships/slide" Target="slides/slide4.xml"/>
  <Relationship Id="rId5" Type="http://schemas.openxmlformats.org/officeDocument/2006/relationships/slide" Target="slides/slide5.xml"/>
  <Relationship Id="rId6" Type="http://schemas.openxmlformats.org/officeDocument/2006/relationships/slide" Target="slides/slide6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/>
        </p:nvSpPr>
        <p:spPr>
          <a:xfrm>
            <a:off x="685800" y="457200"/>
            <a:ext cx="7772400" cy="914400"/>
          </a:xfrm>
          <a:prstGeom prst="rect">
            <a:avLst/>
          </a:prstGeom>
        </p:spPr>
        <p:txBody>
          <a:bodyPr/>
          <a:lstStyle/>
          <a:p>
            <a:r>
              <a:rPr lang="en-US" sz="3400" b="1">
                <a:solidFill>
                  <a:srgbClr val="111827"/>
                </a:solidFill>
              </a:rPr>
              <a:t>DN Power / 迪恩能源 Company Profile</a:t>
            </a:r>
          </a:p>
        </p:txBody>
      </p:sp>
      <p:sp>
        <p:nvSpPr>
          <p:cNvPr id="3" name="Body 1"/>
          <p:cNvSpPr>
            <a:spLocks noGrp="1"/>
          </p:cNvSpPr>
          <p:nvPr/>
        </p:nvSpPr>
        <p:spPr>
          <a:xfrm>
            <a:off x="914400" y="1600200"/>
            <a:ext cx="7315200" cy="4572000"/>
          </a:xfrm>
          <a:prstGeom prst="rect">
            <a:avLst/>
          </a:prstGeom>
        </p:spPr>
        <p:txBody>
          <a:bodyPr/>
          <a:lstStyle/>
          <a:p>
            <a:pPr marL="457200" indent="-228600">
              <a:buChar char="•"/>
            </a:pPr>
            <a:r>
              <a:rPr lang="en-US" sz="2200"/>
              <a:t>Solar energy and emergency power product supplier</a:t>
            </a:r>
          </a:p>
          <a:p>
            <a:pPr marL="457200" indent="-228600">
              <a:buChar char="•"/>
            </a:pPr>
            <a:r>
              <a:rPr lang="en-US" sz="2200"/>
              <a:t>深圳市迪恩能源有限公司</a:t>
            </a:r>
          </a:p>
          <a:p>
            <a:pPr marL="457200" indent="-228600">
              <a:buChar char="•"/>
            </a:pPr>
            <a:r>
              <a:rPr lang="en-US" sz="2200"/>
              <a:t>东莞市亿金米电子科技有限公司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/>
        </p:nvSpPr>
        <p:spPr>
          <a:xfrm>
            <a:off x="685800" y="457200"/>
            <a:ext cx="7772400" cy="914400"/>
          </a:xfrm>
          <a:prstGeom prst="rect">
            <a:avLst/>
          </a:prstGeom>
        </p:spPr>
        <p:txBody>
          <a:bodyPr/>
          <a:lstStyle/>
          <a:p>
            <a:r>
              <a:rPr lang="en-US" sz="3400" b="1">
                <a:solidFill>
                  <a:srgbClr val="111827"/>
                </a:solidFill>
              </a:rPr>
              <a:t>Company Positioning / 公司定位</a:t>
            </a:r>
          </a:p>
        </p:txBody>
      </p:sp>
      <p:sp>
        <p:nvSpPr>
          <p:cNvPr id="3" name="Body 2"/>
          <p:cNvSpPr>
            <a:spLocks noGrp="1"/>
          </p:cNvSpPr>
          <p:nvPr/>
        </p:nvSpPr>
        <p:spPr>
          <a:xfrm>
            <a:off x="914400" y="1600200"/>
            <a:ext cx="7315200" cy="4572000"/>
          </a:xfrm>
          <a:prstGeom prst="rect">
            <a:avLst/>
          </a:prstGeom>
        </p:spPr>
        <p:txBody>
          <a:bodyPr/>
          <a:lstStyle/>
          <a:p>
            <a:pPr marL="457200" indent="-228600">
              <a:buChar char="•"/>
            </a:pPr>
            <a:r>
              <a:rPr lang="en-US" sz="2200"/>
              <a:t>Portable solar power products</a:t>
            </a:r>
          </a:p>
          <a:p>
            <a:pPr marL="457200" indent="-228600">
              <a:buChar char="•"/>
            </a:pPr>
            <a:r>
              <a:rPr lang="en-US" sz="2200"/>
              <a:t>Vehicle emergency jump starters</a:t>
            </a:r>
          </a:p>
          <a:p>
            <a:pPr marL="457200" indent="-228600">
              <a:buChar char="•"/>
            </a:pPr>
            <a:r>
              <a:rPr lang="en-US" sz="2200"/>
              <a:t>Solar lighting, solar fans and DC power systems</a:t>
            </a:r>
          </a:p>
          <a:p>
            <a:pPr marL="457200" indent="-228600">
              <a:buChar char="•"/>
            </a:pPr>
            <a:r>
              <a:rPr lang="en-US" sz="2200"/>
              <a:t>ODM/OEM support for energy electronic products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>
            <a:spLocks noGrp="1"/>
          </p:cNvSpPr>
          <p:nvPr/>
        </p:nvSpPr>
        <p:spPr>
          <a:xfrm>
            <a:off x="685800" y="457200"/>
            <a:ext cx="7772400" cy="914400"/>
          </a:xfrm>
          <a:prstGeom prst="rect">
            <a:avLst/>
          </a:prstGeom>
        </p:spPr>
        <p:txBody>
          <a:bodyPr/>
          <a:lstStyle/>
          <a:p>
            <a:r>
              <a:rPr lang="en-US" sz="3400" b="1">
                <a:solidFill>
                  <a:srgbClr val="111827"/>
                </a:solidFill>
              </a:rPr>
              <a:t>Manufacturing Support / 制造支持</a:t>
            </a:r>
          </a:p>
        </p:txBody>
      </p:sp>
      <p:sp>
        <p:nvSpPr>
          <p:cNvPr id="3" name="Body 3"/>
          <p:cNvSpPr>
            <a:spLocks noGrp="1"/>
          </p:cNvSpPr>
          <p:nvPr/>
        </p:nvSpPr>
        <p:spPr>
          <a:xfrm>
            <a:off x="914400" y="1600200"/>
            <a:ext cx="7315200" cy="4572000"/>
          </a:xfrm>
          <a:prstGeom prst="rect">
            <a:avLst/>
          </a:prstGeom>
        </p:spPr>
        <p:txBody>
          <a:bodyPr/>
          <a:lstStyle/>
          <a:p>
            <a:pPr marL="457200" indent="-228600">
              <a:buChar char="•"/>
            </a:pPr>
            <a:r>
              <a:rPr lang="en-US" sz="2200"/>
              <a:t>Mold manufacturing and injection production base</a:t>
            </a:r>
          </a:p>
          <a:p>
            <a:pPr marL="457200" indent="-228600">
              <a:buChar char="•"/>
            </a:pPr>
            <a:r>
              <a:rPr lang="en-US" sz="2200"/>
              <a:t>Electronic digital product ODM/OEM</a:t>
            </a:r>
          </a:p>
          <a:p>
            <a:pPr marL="457200" indent="-228600">
              <a:buChar char="•"/>
            </a:pPr>
            <a:r>
              <a:rPr lang="en-US" sz="2200"/>
              <a:t>Product image and detail-page material already organized for website launch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>
            <a:spLocks noGrp="1"/>
          </p:cNvSpPr>
          <p:nvPr/>
        </p:nvSpPr>
        <p:spPr>
          <a:xfrm>
            <a:off x="685800" y="457200"/>
            <a:ext cx="7772400" cy="914400"/>
          </a:xfrm>
          <a:prstGeom prst="rect">
            <a:avLst/>
          </a:prstGeom>
        </p:spPr>
        <p:txBody>
          <a:bodyPr/>
          <a:lstStyle/>
          <a:p>
            <a:r>
              <a:rPr lang="en-US" sz="3400" b="1">
                <a:solidFill>
                  <a:srgbClr val="111827"/>
                </a:solidFill>
              </a:rPr>
              <a:t>Product Lines / 产品线</a:t>
            </a:r>
          </a:p>
        </p:txBody>
      </p:sp>
      <p:sp>
        <p:nvSpPr>
          <p:cNvPr id="3" name="Body 4"/>
          <p:cNvSpPr>
            <a:spLocks noGrp="1"/>
          </p:cNvSpPr>
          <p:nvPr/>
        </p:nvSpPr>
        <p:spPr>
          <a:xfrm>
            <a:off x="914400" y="1600200"/>
            <a:ext cx="7315200" cy="4572000"/>
          </a:xfrm>
          <a:prstGeom prst="rect">
            <a:avLst/>
          </a:prstGeom>
        </p:spPr>
        <p:txBody>
          <a:bodyPr/>
          <a:lstStyle/>
          <a:p>
            <a:pPr marL="457200" indent="-228600">
              <a:buChar char="•"/>
            </a:pPr>
            <a:r>
              <a:rPr lang="en-US" sz="2200"/>
              <a:t>Jump Starter / Emergency Power</a:t>
            </a:r>
          </a:p>
          <a:p>
            <a:pPr marL="457200" indent="-228600">
              <a:buChar char="•"/>
            </a:pPr>
            <a:r>
              <a:rPr lang="en-US" sz="2200"/>
              <a:t>Portable Power Station</a:t>
            </a:r>
          </a:p>
          <a:p>
            <a:pPr marL="457200" indent="-228600">
              <a:buChar char="•"/>
            </a:pPr>
            <a:r>
              <a:rPr lang="en-US" sz="2200"/>
              <a:t>Solar Lighting System</a:t>
            </a:r>
          </a:p>
          <a:p>
            <a:pPr marL="457200" indent="-228600">
              <a:buChar char="•"/>
            </a:pPr>
            <a:r>
              <a:rPr lang="en-US" sz="2200"/>
              <a:t>Solar Integrated Light</a:t>
            </a:r>
          </a:p>
          <a:p>
            <a:pPr marL="457200" indent="-228600">
              <a:buChar char="•"/>
            </a:pPr>
            <a:r>
              <a:rPr lang="en-US" sz="2200"/>
              <a:t>Solar Fan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>
            <a:spLocks noGrp="1"/>
          </p:cNvSpPr>
          <p:nvPr/>
        </p:nvSpPr>
        <p:spPr>
          <a:xfrm>
            <a:off x="685800" y="457200"/>
            <a:ext cx="7772400" cy="914400"/>
          </a:xfrm>
          <a:prstGeom prst="rect">
            <a:avLst/>
          </a:prstGeom>
        </p:spPr>
        <p:txBody>
          <a:bodyPr/>
          <a:lstStyle/>
          <a:p>
            <a:r>
              <a:rPr lang="en-US" sz="3400" b="1">
                <a:solidFill>
                  <a:srgbClr val="111827"/>
                </a:solidFill>
              </a:rPr>
              <a:t>Buyer Value / 客户价值</a:t>
            </a:r>
          </a:p>
        </p:txBody>
      </p:sp>
      <p:sp>
        <p:nvSpPr>
          <p:cNvPr id="3" name="Body 5"/>
          <p:cNvSpPr>
            <a:spLocks noGrp="1"/>
          </p:cNvSpPr>
          <p:nvPr/>
        </p:nvSpPr>
        <p:spPr>
          <a:xfrm>
            <a:off x="914400" y="1600200"/>
            <a:ext cx="7315200" cy="4572000"/>
          </a:xfrm>
          <a:prstGeom prst="rect">
            <a:avLst/>
          </a:prstGeom>
        </p:spPr>
        <p:txBody>
          <a:bodyPr/>
          <a:lstStyle/>
          <a:p>
            <a:pPr marL="457200" indent="-228600">
              <a:buChar char="•"/>
            </a:pPr>
            <a:r>
              <a:rPr lang="en-US" sz="2200"/>
              <a:t>Inquiry-first website flow for distributors and project buyers</a:t>
            </a:r>
          </a:p>
          <a:p>
            <a:pPr marL="457200" indent="-228600">
              <a:buChar char="•"/>
            </a:pPr>
            <a:r>
              <a:rPr lang="en-US" sz="2200"/>
              <a:t>Quote after model, quantity, market and compliance needs are confirmed</a:t>
            </a:r>
          </a:p>
          <a:p>
            <a:pPr marL="457200" indent="-228600">
              <a:buChar char="•"/>
            </a:pPr>
            <a:r>
              <a:rPr lang="en-US" sz="2200"/>
              <a:t>Suitable for private-label and project procurement conversations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>
            <a:spLocks noGrp="1"/>
          </p:cNvSpPr>
          <p:nvPr/>
        </p:nvSpPr>
        <p:spPr>
          <a:xfrm>
            <a:off x="685800" y="457200"/>
            <a:ext cx="7772400" cy="914400"/>
          </a:xfrm>
          <a:prstGeom prst="rect">
            <a:avLst/>
          </a:prstGeom>
        </p:spPr>
        <p:txBody>
          <a:bodyPr/>
          <a:lstStyle/>
          <a:p>
            <a:r>
              <a:rPr lang="en-US" sz="3400" b="1">
                <a:solidFill>
                  <a:srgbClr val="111827"/>
                </a:solidFill>
              </a:rPr>
              <a:t>Contact / 联系方式</a:t>
            </a:r>
          </a:p>
        </p:txBody>
      </p:sp>
      <p:sp>
        <p:nvSpPr>
          <p:cNvPr id="3" name="Body 6"/>
          <p:cNvSpPr>
            <a:spLocks noGrp="1"/>
          </p:cNvSpPr>
          <p:nvPr/>
        </p:nvSpPr>
        <p:spPr>
          <a:xfrm>
            <a:off x="914400" y="1600200"/>
            <a:ext cx="7315200" cy="4572000"/>
          </a:xfrm>
          <a:prstGeom prst="rect">
            <a:avLst/>
          </a:prstGeom>
        </p:spPr>
        <p:txBody>
          <a:bodyPr/>
          <a:lstStyle/>
          <a:p>
            <a:pPr marL="457200" indent="-228600">
              <a:buChar char="•"/>
            </a:pPr>
            <a:r>
              <a:rPr lang="en-US" sz="2200"/>
              <a:t>Chen Le / Business Manager</a:t>
            </a:r>
          </a:p>
          <a:p>
            <a:pPr marL="457200" indent="-228600">
              <a:buChar char="•"/>
            </a:pPr>
            <a:r>
              <a:rPr lang="en-US" sz="2200"/>
              <a:t>Phone / WeChat: 177 7054 3587</a:t>
            </a:r>
          </a:p>
          <a:p>
            <a:pPr marL="457200" indent="-228600">
              <a:buChar char="•"/>
            </a:pPr>
            <a:r>
              <a:rPr lang="en-US" sz="2200"/>
              <a:t>No.32 Bihu Road, Fenggang Town, Dongguan, China</a:t>
            </a:r>
          </a:p>
        </p:txBody>
      </p:sp>
    </p:spTree>
  </p:cSld>
  <p:clrMapOvr>
    <a:masterClrMapping/>
  </p:clrMapOvr>
</p:sld>
</file>